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7" r:id="rId2"/>
    <p:sldId id="293" r:id="rId3"/>
    <p:sldId id="295" r:id="rId4"/>
    <p:sldId id="294" r:id="rId5"/>
    <p:sldId id="265" r:id="rId6"/>
    <p:sldId id="281" r:id="rId7"/>
    <p:sldId id="284" r:id="rId8"/>
    <p:sldId id="290" r:id="rId9"/>
    <p:sldId id="291" r:id="rId10"/>
    <p:sldId id="286" r:id="rId11"/>
    <p:sldId id="292" r:id="rId12"/>
  </p:sldIdLst>
  <p:sldSz cx="12188825" cy="6858000"/>
  <p:notesSz cx="6797675" cy="9926638"/>
  <p:embeddedFontLst>
    <p:embeddedFont>
      <p:font typeface="AU Passata" panose="020B0503030502030804" pitchFamily="34" charset="77"/>
      <p:regular r:id="rId15"/>
      <p:bold r:id="rId16"/>
    </p:embeddedFont>
    <p:embeddedFont>
      <p:font typeface="AU Passata Light" panose="020B0303030902030804" pitchFamily="34" charset="77"/>
      <p:regular r:id="rId17"/>
      <p:bold r:id="rId18"/>
    </p:embeddedFont>
    <p:embeddedFont>
      <p:font typeface="AU Peto" pitchFamily="82" charset="77"/>
      <p:regular r:id="rId19"/>
      <p:bold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D6B1"/>
    <a:srgbClr val="428F72"/>
    <a:srgbClr val="008F00"/>
    <a:srgbClr val="679D63"/>
    <a:srgbClr val="16AE5F"/>
    <a:srgbClr val="B0DA7F"/>
    <a:srgbClr val="B0CEB1"/>
    <a:srgbClr val="8BE9A7"/>
    <a:srgbClr val="4AA177"/>
    <a:srgbClr val="BBD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56" autoAdjust="0"/>
    <p:restoredTop sz="93392" autoAdjust="0"/>
  </p:normalViewPr>
  <p:slideViewPr>
    <p:cSldViewPr snapToObjects="1" showGuides="1">
      <p:cViewPr>
        <p:scale>
          <a:sx n="67" d="100"/>
          <a:sy n="67" d="100"/>
        </p:scale>
        <p:origin x="1544" y="23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ACC83-83E8-DE41-B27B-89B7A2774D2B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F61E120-5B24-044D-9FB3-ABCE944AAEAF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solidFill>
            <a:srgbClr val="79956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Code reliability</a:t>
          </a:r>
        </a:p>
      </dgm:t>
    </dgm:pt>
    <dgm:pt modelId="{834036D8-DAA9-6147-A7D9-C7F001C1CA25}" type="parTrans" cxnId="{661A685A-A633-4E47-A4F9-464FFDBDCA62}">
      <dgm:prSet/>
      <dgm:spPr/>
      <dgm:t>
        <a:bodyPr/>
        <a:lstStyle/>
        <a:p>
          <a:endParaRPr lang="en-GB"/>
        </a:p>
      </dgm:t>
    </dgm:pt>
    <dgm:pt modelId="{28D5C39C-1753-6B44-8892-A51E3991BB43}" type="sibTrans" cxnId="{661A685A-A633-4E47-A4F9-464FFDBDCA62}">
      <dgm:prSet/>
      <dgm:spPr/>
      <dgm:t>
        <a:bodyPr/>
        <a:lstStyle/>
        <a:p>
          <a:endParaRPr lang="en-GB"/>
        </a:p>
      </dgm:t>
    </dgm:pt>
    <dgm:pt modelId="{6B833839-4879-274D-B160-DF0A0212036F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588555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Saves time</a:t>
          </a:r>
        </a:p>
      </dgm:t>
    </dgm:pt>
    <dgm:pt modelId="{0F41BA64-FAE2-3143-BC39-E780B53A34C6}" type="parTrans" cxnId="{FDC46196-F237-1340-80D9-74A336567374}">
      <dgm:prSet/>
      <dgm:spPr/>
      <dgm:t>
        <a:bodyPr/>
        <a:lstStyle/>
        <a:p>
          <a:endParaRPr lang="en-GB"/>
        </a:p>
      </dgm:t>
    </dgm:pt>
    <dgm:pt modelId="{0730A163-5090-5148-9817-D20B63F09EE6}" type="sibTrans" cxnId="{FDC46196-F237-1340-80D9-74A336567374}">
      <dgm:prSet/>
      <dgm:spPr/>
      <dgm:t>
        <a:bodyPr/>
        <a:lstStyle/>
        <a:p>
          <a:endParaRPr lang="en-GB"/>
        </a:p>
      </dgm:t>
    </dgm:pt>
    <dgm:pt modelId="{86C6C8B1-E870-BF43-B59A-CE67ED377523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00B05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Learning</a:t>
          </a:r>
        </a:p>
      </dgm:t>
    </dgm:pt>
    <dgm:pt modelId="{9F4A430E-0BF1-0242-A6CE-EE17507C2BD6}" type="parTrans" cxnId="{8ADA0C85-2955-5048-BB24-B4F8C8F5301E}">
      <dgm:prSet/>
      <dgm:spPr/>
      <dgm:t>
        <a:bodyPr/>
        <a:lstStyle/>
        <a:p>
          <a:endParaRPr lang="en-GB"/>
        </a:p>
      </dgm:t>
    </dgm:pt>
    <dgm:pt modelId="{0C23E00E-71C8-E34E-9526-80114DEEBF80}" type="sibTrans" cxnId="{8ADA0C85-2955-5048-BB24-B4F8C8F5301E}">
      <dgm:prSet/>
      <dgm:spPr/>
      <dgm:t>
        <a:bodyPr/>
        <a:lstStyle/>
        <a:p>
          <a:endParaRPr lang="en-GB"/>
        </a:p>
      </dgm:t>
    </dgm:pt>
    <dgm:pt modelId="{BE6458AE-7EA3-6A4B-A534-49464947B0E2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92D05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Code quality</a:t>
          </a:r>
        </a:p>
      </dgm:t>
    </dgm:pt>
    <dgm:pt modelId="{2A40ACF6-929E-0B47-BF1B-E65C00231113}" type="parTrans" cxnId="{63C28453-86C3-2245-80C4-04D74EB497D5}">
      <dgm:prSet/>
      <dgm:spPr/>
      <dgm:t>
        <a:bodyPr/>
        <a:lstStyle/>
        <a:p>
          <a:endParaRPr lang="en-GB"/>
        </a:p>
      </dgm:t>
    </dgm:pt>
    <dgm:pt modelId="{C6FA3F6B-67A8-B042-8D26-4CD32FDFFABD}" type="sibTrans" cxnId="{63C28453-86C3-2245-80C4-04D74EB497D5}">
      <dgm:prSet/>
      <dgm:spPr/>
      <dgm:t>
        <a:bodyPr/>
        <a:lstStyle/>
        <a:p>
          <a:endParaRPr lang="en-GB"/>
        </a:p>
      </dgm:t>
    </dgm:pt>
    <dgm:pt modelId="{30EE6787-424F-9A43-8470-CF6BC7216D23}" type="pres">
      <dgm:prSet presAssocID="{2AEACC83-83E8-DE41-B27B-89B7A2774D2B}" presName="diagram" presStyleCnt="0">
        <dgm:presLayoutVars>
          <dgm:dir/>
          <dgm:resizeHandles val="exact"/>
        </dgm:presLayoutVars>
      </dgm:prSet>
      <dgm:spPr/>
    </dgm:pt>
    <dgm:pt modelId="{E94FEF0B-F350-2246-A771-2780084FF509}" type="pres">
      <dgm:prSet presAssocID="{7F61E120-5B24-044D-9FB3-ABCE944AAEAF}" presName="node" presStyleLbl="node1" presStyleIdx="0" presStyleCnt="4">
        <dgm:presLayoutVars>
          <dgm:bulletEnabled val="1"/>
        </dgm:presLayoutVars>
      </dgm:prSet>
      <dgm:spPr/>
    </dgm:pt>
    <dgm:pt modelId="{D2F71530-4F2A-D64B-A915-021FB9403690}" type="pres">
      <dgm:prSet presAssocID="{28D5C39C-1753-6B44-8892-A51E3991BB43}" presName="sibTrans" presStyleCnt="0"/>
      <dgm:spPr/>
    </dgm:pt>
    <dgm:pt modelId="{AA2355A2-BD3B-C041-A734-2A8E2017EAE4}" type="pres">
      <dgm:prSet presAssocID="{6B833839-4879-274D-B160-DF0A0212036F}" presName="node" presStyleLbl="node1" presStyleIdx="1" presStyleCnt="4">
        <dgm:presLayoutVars>
          <dgm:bulletEnabled val="1"/>
        </dgm:presLayoutVars>
      </dgm:prSet>
      <dgm:spPr/>
    </dgm:pt>
    <dgm:pt modelId="{212C58E7-C8F3-6F44-B878-CE4A97BC37C3}" type="pres">
      <dgm:prSet presAssocID="{0730A163-5090-5148-9817-D20B63F09EE6}" presName="sibTrans" presStyleCnt="0"/>
      <dgm:spPr/>
    </dgm:pt>
    <dgm:pt modelId="{CBBC668D-E094-8348-9BF2-A45746154E79}" type="pres">
      <dgm:prSet presAssocID="{86C6C8B1-E870-BF43-B59A-CE67ED377523}" presName="node" presStyleLbl="node1" presStyleIdx="2" presStyleCnt="4">
        <dgm:presLayoutVars>
          <dgm:bulletEnabled val="1"/>
        </dgm:presLayoutVars>
      </dgm:prSet>
      <dgm:spPr/>
    </dgm:pt>
    <dgm:pt modelId="{F8ADF09F-7EC1-CD4D-AE2C-CCC08F83A2EA}" type="pres">
      <dgm:prSet presAssocID="{0C23E00E-71C8-E34E-9526-80114DEEBF80}" presName="sibTrans" presStyleCnt="0"/>
      <dgm:spPr/>
    </dgm:pt>
    <dgm:pt modelId="{9FB19FCB-DC11-4243-A714-39C344685BC2}" type="pres">
      <dgm:prSet presAssocID="{BE6458AE-7EA3-6A4B-A534-49464947B0E2}" presName="node" presStyleLbl="node1" presStyleIdx="3" presStyleCnt="4">
        <dgm:presLayoutVars>
          <dgm:bulletEnabled val="1"/>
        </dgm:presLayoutVars>
      </dgm:prSet>
      <dgm:spPr/>
    </dgm:pt>
  </dgm:ptLst>
  <dgm:cxnLst>
    <dgm:cxn modelId="{D43FA52A-797C-1A40-BDCC-02450FBE5500}" type="presOf" srcId="{7F61E120-5B24-044D-9FB3-ABCE944AAEAF}" destId="{E94FEF0B-F350-2246-A771-2780084FF509}" srcOrd="0" destOrd="0" presId="urn:microsoft.com/office/officeart/2005/8/layout/default"/>
    <dgm:cxn modelId="{63C28453-86C3-2245-80C4-04D74EB497D5}" srcId="{2AEACC83-83E8-DE41-B27B-89B7A2774D2B}" destId="{BE6458AE-7EA3-6A4B-A534-49464947B0E2}" srcOrd="3" destOrd="0" parTransId="{2A40ACF6-929E-0B47-BF1B-E65C00231113}" sibTransId="{C6FA3F6B-67A8-B042-8D26-4CD32FDFFABD}"/>
    <dgm:cxn modelId="{EC864955-27BF-244E-A517-DEFA0EF2A2DA}" type="presOf" srcId="{BE6458AE-7EA3-6A4B-A534-49464947B0E2}" destId="{9FB19FCB-DC11-4243-A714-39C344685BC2}" srcOrd="0" destOrd="0" presId="urn:microsoft.com/office/officeart/2005/8/layout/default"/>
    <dgm:cxn modelId="{661A685A-A633-4E47-A4F9-464FFDBDCA62}" srcId="{2AEACC83-83E8-DE41-B27B-89B7A2774D2B}" destId="{7F61E120-5B24-044D-9FB3-ABCE944AAEAF}" srcOrd="0" destOrd="0" parTransId="{834036D8-DAA9-6147-A7D9-C7F001C1CA25}" sibTransId="{28D5C39C-1753-6B44-8892-A51E3991BB43}"/>
    <dgm:cxn modelId="{E9981C7D-6BA9-EB49-BDEF-7C197C8FB0F6}" type="presOf" srcId="{86C6C8B1-E870-BF43-B59A-CE67ED377523}" destId="{CBBC668D-E094-8348-9BF2-A45746154E79}" srcOrd="0" destOrd="0" presId="urn:microsoft.com/office/officeart/2005/8/layout/default"/>
    <dgm:cxn modelId="{8ADA0C85-2955-5048-BB24-B4F8C8F5301E}" srcId="{2AEACC83-83E8-DE41-B27B-89B7A2774D2B}" destId="{86C6C8B1-E870-BF43-B59A-CE67ED377523}" srcOrd="2" destOrd="0" parTransId="{9F4A430E-0BF1-0242-A6CE-EE17507C2BD6}" sibTransId="{0C23E00E-71C8-E34E-9526-80114DEEBF80}"/>
    <dgm:cxn modelId="{FDC46196-F237-1340-80D9-74A336567374}" srcId="{2AEACC83-83E8-DE41-B27B-89B7A2774D2B}" destId="{6B833839-4879-274D-B160-DF0A0212036F}" srcOrd="1" destOrd="0" parTransId="{0F41BA64-FAE2-3143-BC39-E780B53A34C6}" sibTransId="{0730A163-5090-5148-9817-D20B63F09EE6}"/>
    <dgm:cxn modelId="{451F7CD1-9759-8843-ABDB-3977738E5136}" type="presOf" srcId="{6B833839-4879-274D-B160-DF0A0212036F}" destId="{AA2355A2-BD3B-C041-A734-2A8E2017EAE4}" srcOrd="0" destOrd="0" presId="urn:microsoft.com/office/officeart/2005/8/layout/default"/>
    <dgm:cxn modelId="{32262DF4-BA6E-B74E-9D46-29B201D4F254}" type="presOf" srcId="{2AEACC83-83E8-DE41-B27B-89B7A2774D2B}" destId="{30EE6787-424F-9A43-8470-CF6BC7216D23}" srcOrd="0" destOrd="0" presId="urn:microsoft.com/office/officeart/2005/8/layout/default"/>
    <dgm:cxn modelId="{58715277-628B-4445-9FBC-7598190ECF4F}" type="presParOf" srcId="{30EE6787-424F-9A43-8470-CF6BC7216D23}" destId="{E94FEF0B-F350-2246-A771-2780084FF509}" srcOrd="0" destOrd="0" presId="urn:microsoft.com/office/officeart/2005/8/layout/default"/>
    <dgm:cxn modelId="{F1859773-688A-0746-85F3-3CA9107F5EC8}" type="presParOf" srcId="{30EE6787-424F-9A43-8470-CF6BC7216D23}" destId="{D2F71530-4F2A-D64B-A915-021FB9403690}" srcOrd="1" destOrd="0" presId="urn:microsoft.com/office/officeart/2005/8/layout/default"/>
    <dgm:cxn modelId="{89673E89-29D4-AC4F-BBF8-F700132F3F58}" type="presParOf" srcId="{30EE6787-424F-9A43-8470-CF6BC7216D23}" destId="{AA2355A2-BD3B-C041-A734-2A8E2017EAE4}" srcOrd="2" destOrd="0" presId="urn:microsoft.com/office/officeart/2005/8/layout/default"/>
    <dgm:cxn modelId="{CD997175-1E70-0946-9D92-F365ACB86DFC}" type="presParOf" srcId="{30EE6787-424F-9A43-8470-CF6BC7216D23}" destId="{212C58E7-C8F3-6F44-B878-CE4A97BC37C3}" srcOrd="3" destOrd="0" presId="urn:microsoft.com/office/officeart/2005/8/layout/default"/>
    <dgm:cxn modelId="{F606C797-8A56-C24D-AAF9-4FDFD5DAB319}" type="presParOf" srcId="{30EE6787-424F-9A43-8470-CF6BC7216D23}" destId="{CBBC668D-E094-8348-9BF2-A45746154E79}" srcOrd="4" destOrd="0" presId="urn:microsoft.com/office/officeart/2005/8/layout/default"/>
    <dgm:cxn modelId="{9420E9F3-CA1A-F949-8C8B-2EE96B73C8D2}" type="presParOf" srcId="{30EE6787-424F-9A43-8470-CF6BC7216D23}" destId="{F8ADF09F-7EC1-CD4D-AE2C-CCC08F83A2EA}" srcOrd="5" destOrd="0" presId="urn:microsoft.com/office/officeart/2005/8/layout/default"/>
    <dgm:cxn modelId="{0843E401-0253-D445-89F1-AF8D5DBA3F8C}" type="presParOf" srcId="{30EE6787-424F-9A43-8470-CF6BC7216D23}" destId="{9FB19FCB-DC11-4243-A714-39C344685BC2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FEF0B-F350-2246-A771-2780084FF509}">
      <dsp:nvSpPr>
        <dsp:cNvPr id="0" name=""/>
        <dsp:cNvSpPr/>
      </dsp:nvSpPr>
      <dsp:spPr>
        <a:xfrm>
          <a:off x="446062" y="1261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79956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Code reliability</a:t>
          </a:r>
        </a:p>
      </dsp:txBody>
      <dsp:txXfrm>
        <a:off x="446062" y="1261"/>
        <a:ext cx="2857088" cy="1714253"/>
      </dsp:txXfrm>
    </dsp:sp>
    <dsp:sp modelId="{AA2355A2-BD3B-C041-A734-2A8E2017EAE4}">
      <dsp:nvSpPr>
        <dsp:cNvPr id="0" name=""/>
        <dsp:cNvSpPr/>
      </dsp:nvSpPr>
      <dsp:spPr>
        <a:xfrm>
          <a:off x="3588859" y="1261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588555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Saves time</a:t>
          </a:r>
        </a:p>
      </dsp:txBody>
      <dsp:txXfrm>
        <a:off x="3588859" y="1261"/>
        <a:ext cx="2857088" cy="1714253"/>
      </dsp:txXfrm>
    </dsp:sp>
    <dsp:sp modelId="{CBBC668D-E094-8348-9BF2-A45746154E79}">
      <dsp:nvSpPr>
        <dsp:cNvPr id="0" name=""/>
        <dsp:cNvSpPr/>
      </dsp:nvSpPr>
      <dsp:spPr>
        <a:xfrm>
          <a:off x="446062" y="2001223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00B05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Learning</a:t>
          </a:r>
        </a:p>
      </dsp:txBody>
      <dsp:txXfrm>
        <a:off x="446062" y="2001223"/>
        <a:ext cx="2857088" cy="1714253"/>
      </dsp:txXfrm>
    </dsp:sp>
    <dsp:sp modelId="{9FB19FCB-DC11-4243-A714-39C344685BC2}">
      <dsp:nvSpPr>
        <dsp:cNvPr id="0" name=""/>
        <dsp:cNvSpPr/>
      </dsp:nvSpPr>
      <dsp:spPr>
        <a:xfrm>
          <a:off x="3588859" y="2001223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92D05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Code quality</a:t>
          </a:r>
        </a:p>
      </dsp:txBody>
      <dsp:txXfrm>
        <a:off x="3588859" y="2001223"/>
        <a:ext cx="2857088" cy="1714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66238264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79358085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12224816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642374788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Ana Teresa Queiroga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23 May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16/05/2024</a:t>
            </a:fld>
            <a:r>
              <a:rPr lang="en-GB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hyperlink" Target="https://se.mathworks.com/help/matlab/matlab_prog/debugging-process-and-features.html" TargetMode="External"/><Relationship Id="rId3" Type="http://schemas.openxmlformats.org/officeDocument/2006/relationships/hyperlink" Target="https://github.com/davified/clean-code-ml/tree/master?tab=readme-ov-file#introduction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38.svg"/><Relationship Id="rId2" Type="http://schemas.openxmlformats.org/officeDocument/2006/relationships/hyperlink" Target="https://github.com/zedr/clean-code-python?tab=readme-ov-file" TargetMode="External"/><Relationship Id="rId16" Type="http://schemas.openxmlformats.org/officeDocument/2006/relationships/hyperlink" Target="https://gist.github.com/wojteklu/73c6914cc446146b8b533c0988cf8d29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11" Type="http://schemas.openxmlformats.org/officeDocument/2006/relationships/image" Target="../media/image37.png"/><Relationship Id="rId5" Type="http://schemas.openxmlformats.org/officeDocument/2006/relationships/hyperlink" Target="https://blog.jupyter.org/a-visual-debugger-for-jupyter-914e61716559" TargetMode="External"/><Relationship Id="rId15" Type="http://schemas.openxmlformats.org/officeDocument/2006/relationships/hyperlink" Target="https://jupyterlab.readthedocs.io/en/stable/user/debugger.html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hyperlink" Target="https://support.posit.co/hc/en-us/articles/205612627-Debugging-with-the-RStudio-IDE" TargetMode="External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miro.medium.com/v2/resize:fit:640/1*h4_BugUpRdyoLbRfeHGS7Q.jpeg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0EA3DE-633B-A48D-6D64-2E6291220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</a:blip>
          <a:srcRect l="400" r="400" b="15902"/>
          <a:stretch/>
        </p:blipFill>
        <p:spPr>
          <a:xfrm>
            <a:off x="0" y="-15397"/>
            <a:ext cx="12188824" cy="688879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0EFBFE-A04C-4C1D-D42B-0C832B9F1DBB}"/>
              </a:ext>
            </a:extLst>
          </p:cNvPr>
          <p:cNvGrpSpPr/>
          <p:nvPr/>
        </p:nvGrpSpPr>
        <p:grpSpPr>
          <a:xfrm>
            <a:off x="2572068" y="476672"/>
            <a:ext cx="7044688" cy="3913363"/>
            <a:chOff x="2572067" y="476672"/>
            <a:chExt cx="7044688" cy="3913363"/>
          </a:xfrm>
        </p:grpSpPr>
        <p:sp>
          <p:nvSpPr>
            <p:cNvPr id="6" name="Titel 1">
              <a:extLst>
                <a:ext uri="{FF2B5EF4-FFF2-40B4-BE49-F238E27FC236}">
                  <a16:creationId xmlns:a16="http://schemas.microsoft.com/office/drawing/2014/main" id="{CBDF0F31-3ACA-ABAB-54C7-2FE19FD576A8}"/>
                </a:ext>
              </a:extLst>
            </p:cNvPr>
            <p:cNvSpPr txBox="1">
              <a:spLocks/>
            </p:cNvSpPr>
            <p:nvPr/>
          </p:nvSpPr>
          <p:spPr>
            <a:xfrm>
              <a:off x="2572067" y="476672"/>
              <a:ext cx="7044688" cy="1993245"/>
            </a:xfrm>
            <a:prstGeom prst="rect">
              <a:avLst/>
            </a:prstGeom>
          </p:spPr>
          <p:txBody>
            <a:bodyPr anchor="ctr"/>
            <a:lstStyle>
              <a:lvl1pPr algn="l" rtl="0" eaLnBrk="1" fontAlgn="base" hangingPunct="1">
                <a:lnSpc>
                  <a:spcPct val="89000"/>
                </a:lnSpc>
                <a:spcBef>
                  <a:spcPct val="0"/>
                </a:spcBef>
                <a:spcAft>
                  <a:spcPct val="0"/>
                </a:spcAft>
                <a:defRPr sz="4500" b="1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2pPr>
              <a:lvl3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3pPr>
              <a:lvl4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4pPr>
              <a:lvl5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5pPr>
              <a:lvl6pPr marL="4572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6pPr>
              <a:lvl7pPr marL="9144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7pPr>
              <a:lvl8pPr marL="13716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8pPr>
              <a:lvl9pPr marL="18288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FontTx/>
              </a:pPr>
              <a:r>
                <a:rPr lang="en-GB" sz="8000" kern="0" dirty="0"/>
                <a:t>Introducing Debugging</a:t>
              </a:r>
              <a:endParaRPr lang="en-GB" sz="7200" kern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9D191E-C4D7-60B9-AC94-C14BD057697F}"/>
                </a:ext>
              </a:extLst>
            </p:cNvPr>
            <p:cNvSpPr txBox="1"/>
            <p:nvPr/>
          </p:nvSpPr>
          <p:spPr>
            <a:xfrm>
              <a:off x="3219947" y="2398849"/>
              <a:ext cx="5748930" cy="1991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Unveiling the Power of Code Inspection</a:t>
              </a:r>
            </a:p>
            <a:p>
              <a:pPr algn="ctr">
                <a:lnSpc>
                  <a:spcPct val="200000"/>
                </a:lnSpc>
              </a:pPr>
              <a:endPara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en-GB" sz="1600" b="1" kern="0" dirty="0"/>
                <a:t>MIB’s Research Club | May 23rd, 2024</a:t>
              </a:r>
            </a:p>
          </p:txBody>
        </p:sp>
      </p:grpSp>
      <p:pic>
        <p:nvPicPr>
          <p:cNvPr id="8" name="Graphic 7" descr="Ladybug with solid fill">
            <a:extLst>
              <a:ext uri="{FF2B5EF4-FFF2-40B4-BE49-F238E27FC236}">
                <a16:creationId xmlns:a16="http://schemas.microsoft.com/office/drawing/2014/main" id="{96EE9967-0529-5EFA-2F2B-65FB01E47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64515">
            <a:off x="10244117" y="377904"/>
            <a:ext cx="914400" cy="914400"/>
          </a:xfrm>
          <a:prstGeom prst="rect">
            <a:avLst/>
          </a:prstGeom>
        </p:spPr>
      </p:pic>
      <p:pic>
        <p:nvPicPr>
          <p:cNvPr id="10" name="Graphic 9" descr="Bug outline">
            <a:extLst>
              <a:ext uri="{FF2B5EF4-FFF2-40B4-BE49-F238E27FC236}">
                <a16:creationId xmlns:a16="http://schemas.microsoft.com/office/drawing/2014/main" id="{F2C0CAF7-05A8-2D78-0862-F50D525D5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34924">
            <a:off x="905475" y="1244580"/>
            <a:ext cx="914400" cy="914400"/>
          </a:xfrm>
          <a:prstGeom prst="rect">
            <a:avLst/>
          </a:prstGeom>
        </p:spPr>
      </p:pic>
      <p:pic>
        <p:nvPicPr>
          <p:cNvPr id="12" name="Graphic 11" descr="Bug under magnifying glass with solid fill">
            <a:extLst>
              <a:ext uri="{FF2B5EF4-FFF2-40B4-BE49-F238E27FC236}">
                <a16:creationId xmlns:a16="http://schemas.microsoft.com/office/drawing/2014/main" id="{03BB2240-3A42-54A5-AA91-299DDB3806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9287" y="3109920"/>
            <a:ext cx="3775427" cy="3775427"/>
          </a:xfrm>
          <a:prstGeom prst="rect">
            <a:avLst/>
          </a:prstGeom>
        </p:spPr>
      </p:pic>
      <p:pic>
        <p:nvPicPr>
          <p:cNvPr id="26" name="Graphic 25" descr="Ant outline">
            <a:extLst>
              <a:ext uri="{FF2B5EF4-FFF2-40B4-BE49-F238E27FC236}">
                <a16:creationId xmlns:a16="http://schemas.microsoft.com/office/drawing/2014/main" id="{B447EACC-3A47-CDC9-0777-2A7B4C664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696549">
            <a:off x="8395089" y="4337402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8528DE-6642-E1F2-06DA-3662B8DEA8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9867" y="5342699"/>
            <a:ext cx="1429090" cy="1356659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A0C8BFE-561F-959C-3A7C-3CD1E2F2D9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06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591B3-4999-F785-47BE-049B2598BD8B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1972967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Case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6AB8F-EFBA-5AF2-24F1-2552B4500FDE}"/>
              </a:ext>
            </a:extLst>
          </p:cNvPr>
          <p:cNvSpPr txBox="1"/>
          <p:nvPr/>
        </p:nvSpPr>
        <p:spPr>
          <a:xfrm>
            <a:off x="425925" y="2117354"/>
            <a:ext cx="33244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Error in loop displaying fixation cross </a:t>
            </a:r>
          </a:p>
        </p:txBody>
      </p:sp>
      <p:pic>
        <p:nvPicPr>
          <p:cNvPr id="5122" name="Picture 2" descr="About PsychoPy® — PsychoPy v2024.1.1">
            <a:extLst>
              <a:ext uri="{FF2B5EF4-FFF2-40B4-BE49-F238E27FC236}">
                <a16:creationId xmlns:a16="http://schemas.microsoft.com/office/drawing/2014/main" id="{C0C16441-2302-DE2A-EE8D-C64517945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686" y="1471692"/>
            <a:ext cx="1154105" cy="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Visual Studio Code icon PNG and SVG Vector Free Download">
            <a:extLst>
              <a:ext uri="{FF2B5EF4-FFF2-40B4-BE49-F238E27FC236}">
                <a16:creationId xmlns:a16="http://schemas.microsoft.com/office/drawing/2014/main" id="{4CA5B52C-1815-4CE5-7BAA-3A04348E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55" y="1493975"/>
            <a:ext cx="446553" cy="44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B9FD697-FD1A-B19B-031B-F9F8C2D1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34" y="1493975"/>
            <a:ext cx="446553" cy="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A606B-94B0-F104-04FB-41A8CD56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E31ACE8-1C7B-70A4-41FA-5646587D6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90462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C083BEA5-BB6E-B167-32FF-733E6B83F77E}"/>
              </a:ext>
            </a:extLst>
          </p:cNvPr>
          <p:cNvSpPr txBox="1">
            <a:spLocks/>
          </p:cNvSpPr>
          <p:nvPr/>
        </p:nvSpPr>
        <p:spPr>
          <a:xfrm>
            <a:off x="333772" y="2808311"/>
            <a:ext cx="1972967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Case 2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3D095-AFCD-9665-AB97-C6270E169769}"/>
              </a:ext>
            </a:extLst>
          </p:cNvPr>
          <p:cNvSpPr txBox="1"/>
          <p:nvPr/>
        </p:nvSpPr>
        <p:spPr>
          <a:xfrm>
            <a:off x="425925" y="3529421"/>
            <a:ext cx="413715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</a:rPr>
              <a:t>Error in trigger being sent with wrong number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3095975-B4CE-5CB4-EE8D-797E80123AD7}"/>
              </a:ext>
            </a:extLst>
          </p:cNvPr>
          <p:cNvSpPr txBox="1">
            <a:spLocks/>
          </p:cNvSpPr>
          <p:nvPr/>
        </p:nvSpPr>
        <p:spPr>
          <a:xfrm>
            <a:off x="8557711" y="1117972"/>
            <a:ext cx="1972967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Case 3 </a:t>
            </a:r>
          </a:p>
        </p:txBody>
      </p:sp>
      <p:pic>
        <p:nvPicPr>
          <p:cNvPr id="11" name="Picture 4" descr="MATLAB - Wikipedia">
            <a:extLst>
              <a:ext uri="{FF2B5EF4-FFF2-40B4-BE49-F238E27FC236}">
                <a16:creationId xmlns:a16="http://schemas.microsoft.com/office/drawing/2014/main" id="{78EECEBE-FA7D-4DDC-3C37-30410F82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844" y="792087"/>
            <a:ext cx="1702142" cy="152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1A2B4B9-2380-18DF-68D3-7C5091FEE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20" y="3480172"/>
            <a:ext cx="1193365" cy="9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hapter 1 Introduction | Introduction to R">
            <a:extLst>
              <a:ext uri="{FF2B5EF4-FFF2-40B4-BE49-F238E27FC236}">
                <a16:creationId xmlns:a16="http://schemas.microsoft.com/office/drawing/2014/main" id="{9BB1CB5D-4C19-0456-77BE-BECC70999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" t="23089" r="14553"/>
          <a:stretch/>
        </p:blipFill>
        <p:spPr bwMode="auto">
          <a:xfrm>
            <a:off x="9406205" y="4405062"/>
            <a:ext cx="1914596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B78ADA52-1DBC-EA31-BF0A-2839663E6EE6}"/>
              </a:ext>
            </a:extLst>
          </p:cNvPr>
          <p:cNvSpPr txBox="1">
            <a:spLocks/>
          </p:cNvSpPr>
          <p:nvPr/>
        </p:nvSpPr>
        <p:spPr>
          <a:xfrm>
            <a:off x="6584744" y="4094717"/>
            <a:ext cx="1972967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Case 4 </a:t>
            </a:r>
          </a:p>
        </p:txBody>
      </p:sp>
    </p:spTree>
    <p:extLst>
      <p:ext uri="{BB962C8B-B14F-4D97-AF65-F5344CB8AC3E}">
        <p14:creationId xmlns:p14="http://schemas.microsoft.com/office/powerpoint/2010/main" val="18791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74DDE-B29F-0139-2EB8-098D9DDF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D990-89CB-2243-9E1B-10A33FE0F643}" type="datetime1">
              <a:rPr lang="en-GB" smtClean="0"/>
              <a:t>17/05/2024</a:t>
            </a:fld>
            <a:r>
              <a:rPr lang="en-GB"/>
              <a:t>23/05/2024</a:t>
            </a:r>
            <a:endParaRPr lang="en-GB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CCB2448-84EF-B092-1A64-5120F695ADB3}"/>
              </a:ext>
            </a:extLst>
          </p:cNvPr>
          <p:cNvSpPr txBox="1">
            <a:spLocks/>
          </p:cNvSpPr>
          <p:nvPr/>
        </p:nvSpPr>
        <p:spPr>
          <a:xfrm>
            <a:off x="3351937" y="116632"/>
            <a:ext cx="5484951" cy="620689"/>
          </a:xfrm>
          <a:prstGeom prst="roundRect">
            <a:avLst/>
          </a:prstGeom>
          <a:solidFill>
            <a:srgbClr val="679D6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ctr">
              <a:buFontTx/>
            </a:pPr>
            <a:r>
              <a:rPr lang="en-GB" sz="4000" kern="0" dirty="0"/>
              <a:t>Extra 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62C16-0892-5EB8-F9E9-E1FB3FBED8A6}"/>
              </a:ext>
            </a:extLst>
          </p:cNvPr>
          <p:cNvSpPr txBox="1"/>
          <p:nvPr/>
        </p:nvSpPr>
        <p:spPr>
          <a:xfrm>
            <a:off x="912149" y="1516450"/>
            <a:ext cx="96661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b="1" dirty="0">
                <a:latin typeface="+mn-lt"/>
              </a:rPr>
              <a:t>Python</a:t>
            </a:r>
            <a:endParaRPr lang="en-GB" sz="1600" b="1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4579D-F028-B13E-938E-D9E72F91AB5C}"/>
              </a:ext>
            </a:extLst>
          </p:cNvPr>
          <p:cNvSpPr txBox="1"/>
          <p:nvPr/>
        </p:nvSpPr>
        <p:spPr>
          <a:xfrm>
            <a:off x="912149" y="2020507"/>
            <a:ext cx="176811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2"/>
              </a:rPr>
              <a:t>clean-code-python</a:t>
            </a:r>
            <a:endParaRPr lang="en-GB" sz="16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A4966-3E3B-2BDE-C71F-DC6B762EED01}"/>
              </a:ext>
            </a:extLst>
          </p:cNvPr>
          <p:cNvSpPr txBox="1"/>
          <p:nvPr/>
        </p:nvSpPr>
        <p:spPr>
          <a:xfrm>
            <a:off x="912149" y="2290653"/>
            <a:ext cx="135934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3"/>
              </a:rPr>
              <a:t>clean-code-ml</a:t>
            </a:r>
            <a:endParaRPr lang="en-GB" sz="1600" dirty="0">
              <a:latin typeface="+mn-lt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D5C4668-E279-A605-B193-9152CE73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27" y="1471096"/>
            <a:ext cx="402936" cy="4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70A95A6-6FD4-25EB-25A1-3AE86F6AFE2C}"/>
              </a:ext>
            </a:extLst>
          </p:cNvPr>
          <p:cNvGrpSpPr/>
          <p:nvPr/>
        </p:nvGrpSpPr>
        <p:grpSpPr>
          <a:xfrm>
            <a:off x="621804" y="2884603"/>
            <a:ext cx="2393206" cy="819398"/>
            <a:chOff x="2549078" y="1049779"/>
            <a:chExt cx="2393206" cy="81939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9D4FB-2702-2711-268A-D141E11ADF15}"/>
                </a:ext>
              </a:extLst>
            </p:cNvPr>
            <p:cNvSpPr txBox="1"/>
            <p:nvPr/>
          </p:nvSpPr>
          <p:spPr>
            <a:xfrm>
              <a:off x="2839423" y="1124743"/>
              <a:ext cx="1539524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b="1" dirty="0" err="1">
                  <a:latin typeface="+mn-lt"/>
                </a:rPr>
                <a:t>JupyterLab</a:t>
              </a:r>
              <a:endParaRPr lang="en-GB" sz="2400" b="1" dirty="0"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BA5798-2614-1601-C8EF-4C8769834EB4}"/>
                </a:ext>
              </a:extLst>
            </p:cNvPr>
            <p:cNvSpPr txBox="1"/>
            <p:nvPr/>
          </p:nvSpPr>
          <p:spPr>
            <a:xfrm>
              <a:off x="2843834" y="1628800"/>
              <a:ext cx="149310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5"/>
                </a:rPr>
                <a:t>Visual debugger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2050" name="Picture 2" descr="Project Jupyter - Wikipedia">
              <a:extLst>
                <a:ext uri="{FF2B5EF4-FFF2-40B4-BE49-F238E27FC236}">
                  <a16:creationId xmlns:a16="http://schemas.microsoft.com/office/drawing/2014/main" id="{0FE35082-0EC0-04A2-A627-DB2DA5850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0236" y="1049779"/>
              <a:ext cx="432048" cy="500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phic 11" descr="Bug under magnifying glass with solid fill">
              <a:extLst>
                <a:ext uri="{FF2B5EF4-FFF2-40B4-BE49-F238E27FC236}">
                  <a16:creationId xmlns:a16="http://schemas.microsoft.com/office/drawing/2014/main" id="{D54D8E93-6DE0-1E35-3DA0-6C6EE1497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49078" y="1635266"/>
              <a:ext cx="233911" cy="23391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755D67-43F5-90A2-E109-1C8BC2954815}"/>
              </a:ext>
            </a:extLst>
          </p:cNvPr>
          <p:cNvSpPr txBox="1"/>
          <p:nvPr/>
        </p:nvSpPr>
        <p:spPr>
          <a:xfrm>
            <a:off x="4507570" y="2932261"/>
            <a:ext cx="1296060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2800" b="1" dirty="0">
                <a:latin typeface="+mn-lt"/>
              </a:rPr>
              <a:t>General</a:t>
            </a:r>
            <a:endParaRPr lang="en-GB" sz="1600" b="1" dirty="0">
              <a:latin typeface="+mn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C4762C-AFBB-1DE7-D038-EE031C52DD90}"/>
              </a:ext>
            </a:extLst>
          </p:cNvPr>
          <p:cNvGrpSpPr/>
          <p:nvPr/>
        </p:nvGrpSpPr>
        <p:grpSpPr>
          <a:xfrm>
            <a:off x="621803" y="4678598"/>
            <a:ext cx="2263643" cy="766626"/>
            <a:chOff x="5693399" y="1070664"/>
            <a:chExt cx="2263643" cy="76662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A1C122-8079-163A-565A-A06B77EB3E7E}"/>
                </a:ext>
              </a:extLst>
            </p:cNvPr>
            <p:cNvSpPr txBox="1"/>
            <p:nvPr/>
          </p:nvSpPr>
          <p:spPr>
            <a:xfrm>
              <a:off x="5983745" y="1124741"/>
              <a:ext cx="192360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b="1" dirty="0">
                  <a:latin typeface="+mn-lt"/>
                </a:rPr>
                <a:t>R</a:t>
              </a:r>
              <a:endParaRPr lang="en-GB" sz="1600" b="1" dirty="0">
                <a:latin typeface="+mn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5BBDFA-1323-B0E0-472F-2524B3AB4519}"/>
                </a:ext>
              </a:extLst>
            </p:cNvPr>
            <p:cNvSpPr txBox="1"/>
            <p:nvPr/>
          </p:nvSpPr>
          <p:spPr>
            <a:xfrm>
              <a:off x="5983745" y="1594295"/>
              <a:ext cx="1973297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9"/>
                </a:rPr>
                <a:t>Debugging in RStudio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EB958BE-DE05-E551-2FB3-CB7EF2591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592" y="1070664"/>
              <a:ext cx="528167" cy="40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Graphic 22" descr="Bug under magnifying glass with solid fill">
              <a:extLst>
                <a:ext uri="{FF2B5EF4-FFF2-40B4-BE49-F238E27FC236}">
                  <a16:creationId xmlns:a16="http://schemas.microsoft.com/office/drawing/2014/main" id="{85F043CE-7281-6316-F1D7-BCB1355E5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93399" y="1603379"/>
              <a:ext cx="233911" cy="233911"/>
            </a:xfrm>
            <a:prstGeom prst="rect">
              <a:avLst/>
            </a:prstGeom>
          </p:spPr>
        </p:pic>
      </p:grpSp>
      <p:pic>
        <p:nvPicPr>
          <p:cNvPr id="25" name="Graphic 24" descr="Mop and bucket with solid fill">
            <a:extLst>
              <a:ext uri="{FF2B5EF4-FFF2-40B4-BE49-F238E27FC236}">
                <a16:creationId xmlns:a16="http://schemas.microsoft.com/office/drawing/2014/main" id="{ABE572B0-1F93-8B73-C9B6-72C35AE03E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1804" y="2020417"/>
            <a:ext cx="234000" cy="234000"/>
          </a:xfrm>
          <a:prstGeom prst="rect">
            <a:avLst/>
          </a:prstGeom>
        </p:spPr>
      </p:pic>
      <p:pic>
        <p:nvPicPr>
          <p:cNvPr id="26" name="Graphic 25" descr="Mop and bucket with solid fill">
            <a:extLst>
              <a:ext uri="{FF2B5EF4-FFF2-40B4-BE49-F238E27FC236}">
                <a16:creationId xmlns:a16="http://schemas.microsoft.com/office/drawing/2014/main" id="{5A167802-04BD-31BB-BE98-D80E739E6C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1804" y="2290653"/>
            <a:ext cx="234000" cy="23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3C6EE40-8E7A-51F3-CEF8-8EA0BD12DB52}"/>
              </a:ext>
            </a:extLst>
          </p:cNvPr>
          <p:cNvSpPr txBox="1"/>
          <p:nvPr/>
        </p:nvSpPr>
        <p:spPr>
          <a:xfrm>
            <a:off x="4438228" y="2020507"/>
            <a:ext cx="200824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13"/>
              </a:rPr>
              <a:t>Debugging in MATLAB</a:t>
            </a:r>
            <a:endParaRPr lang="en-GB" sz="1600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AAA58A-D501-2722-4D2B-341D83FF9203}"/>
              </a:ext>
            </a:extLst>
          </p:cNvPr>
          <p:cNvSpPr txBox="1"/>
          <p:nvPr/>
        </p:nvSpPr>
        <p:spPr>
          <a:xfrm>
            <a:off x="4438228" y="1520359"/>
            <a:ext cx="1109984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2400" b="1" dirty="0">
                <a:latin typeface="+mn-lt"/>
              </a:rPr>
              <a:t>MATLAB</a:t>
            </a:r>
          </a:p>
        </p:txBody>
      </p:sp>
      <p:pic>
        <p:nvPicPr>
          <p:cNvPr id="31" name="Picture 4" descr="MATLAB - Wikipedia">
            <a:extLst>
              <a:ext uri="{FF2B5EF4-FFF2-40B4-BE49-F238E27FC236}">
                <a16:creationId xmlns:a16="http://schemas.microsoft.com/office/drawing/2014/main" id="{18FA855B-F460-9AE4-88F6-03F8D69C5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511" y="1485344"/>
            <a:ext cx="454077" cy="40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Bug under magnifying glass with solid fill">
            <a:extLst>
              <a:ext uri="{FF2B5EF4-FFF2-40B4-BE49-F238E27FC236}">
                <a16:creationId xmlns:a16="http://schemas.microsoft.com/office/drawing/2014/main" id="{4F86231F-6D7C-9BB5-0E1C-7FD901D8C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50196" y="2020506"/>
            <a:ext cx="233911" cy="2339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963F27-2C3F-B0CF-E2DD-EEECA8E75203}"/>
              </a:ext>
            </a:extLst>
          </p:cNvPr>
          <p:cNvSpPr txBox="1"/>
          <p:nvPr/>
        </p:nvSpPr>
        <p:spPr>
          <a:xfrm>
            <a:off x="912149" y="3778565"/>
            <a:ext cx="151394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15"/>
              </a:rPr>
              <a:t>More debugging</a:t>
            </a:r>
            <a:endParaRPr lang="en-GB" sz="1600" dirty="0">
              <a:latin typeface="+mn-lt"/>
            </a:endParaRPr>
          </a:p>
        </p:txBody>
      </p:sp>
      <p:pic>
        <p:nvPicPr>
          <p:cNvPr id="36" name="Graphic 35" descr="Bug under magnifying glass with solid fill">
            <a:extLst>
              <a:ext uri="{FF2B5EF4-FFF2-40B4-BE49-F238E27FC236}">
                <a16:creationId xmlns:a16="http://schemas.microsoft.com/office/drawing/2014/main" id="{AD684FBB-5C78-2253-0141-A306BB583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803" y="3778564"/>
            <a:ext cx="233911" cy="2339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B65626-71F4-A6D0-4F51-F30969521FFD}"/>
              </a:ext>
            </a:extLst>
          </p:cNvPr>
          <p:cNvSpPr txBox="1"/>
          <p:nvPr/>
        </p:nvSpPr>
        <p:spPr>
          <a:xfrm>
            <a:off x="4510236" y="3425945"/>
            <a:ext cx="4106509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600" dirty="0">
                <a:latin typeface="+mn-lt"/>
                <a:hlinkClick r:id="rId16"/>
              </a:rPr>
              <a:t>Summary of ‘Clean Code’ by Robert C. Martin</a:t>
            </a:r>
            <a:endParaRPr lang="en-GB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738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994574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B8845F3-379A-3A60-148E-BE045D054722}"/>
              </a:ext>
            </a:extLst>
          </p:cNvPr>
          <p:cNvSpPr txBox="1">
            <a:spLocks/>
          </p:cNvSpPr>
          <p:nvPr/>
        </p:nvSpPr>
        <p:spPr>
          <a:xfrm>
            <a:off x="1693245" y="1196752"/>
            <a:ext cx="8802334" cy="814558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en-GB" sz="2600" kern="0" dirty="0"/>
              <a:t>Code that is </a:t>
            </a:r>
            <a:r>
              <a:rPr lang="en-GB" sz="2600" b="1" kern="0" dirty="0"/>
              <a:t>easy</a:t>
            </a:r>
            <a:r>
              <a:rPr lang="en-GB" sz="2600" kern="0" dirty="0"/>
              <a:t> </a:t>
            </a:r>
            <a:r>
              <a:rPr lang="en-GB" sz="2600" b="1" kern="0" dirty="0"/>
              <a:t>to</a:t>
            </a:r>
            <a:r>
              <a:rPr lang="en-GB" sz="2600" kern="0" dirty="0"/>
              <a:t> </a:t>
            </a:r>
            <a:r>
              <a:rPr lang="en-GB" sz="2600" b="1" kern="0" dirty="0"/>
              <a:t>read</a:t>
            </a:r>
            <a:r>
              <a:rPr lang="en-GB" sz="2600" kern="0" dirty="0"/>
              <a:t>, </a:t>
            </a:r>
            <a:r>
              <a:rPr lang="en-GB" sz="2600" b="1" kern="0" dirty="0"/>
              <a:t>understand</a:t>
            </a:r>
            <a:r>
              <a:rPr lang="en-GB" sz="2600" kern="0" dirty="0"/>
              <a:t> and </a:t>
            </a:r>
            <a:r>
              <a:rPr lang="en-GB" sz="2600" b="1" kern="0" dirty="0"/>
              <a:t>maintain</a:t>
            </a:r>
            <a:r>
              <a:rPr lang="en-GB" sz="2600" kern="0" dirty="0"/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1798F-53BF-17E3-FB67-9769ED364A07}"/>
              </a:ext>
            </a:extLst>
          </p:cNvPr>
          <p:cNvSpPr txBox="1"/>
          <p:nvPr/>
        </p:nvSpPr>
        <p:spPr>
          <a:xfrm>
            <a:off x="3384279" y="5877272"/>
            <a:ext cx="5420266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>
                <a:latin typeface="+mn-lt"/>
                <a:hlinkClick r:id="rId2"/>
              </a:rPr>
              <a:t>https://miro.medium.com/v2/resize:fit:640/1*h4_BugUpRdyoLbRfeHGS7Q.jpeg</a:t>
            </a:r>
            <a:endParaRPr lang="en-GB" sz="1200" dirty="0"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B84B88-F53D-E042-A9AE-FF3D13EB36C6}"/>
              </a:ext>
            </a:extLst>
          </p:cNvPr>
          <p:cNvGrpSpPr/>
          <p:nvPr/>
        </p:nvGrpSpPr>
        <p:grpSpPr>
          <a:xfrm>
            <a:off x="2030412" y="2132856"/>
            <a:ext cx="8128000" cy="3600400"/>
            <a:chOff x="2030413" y="1741115"/>
            <a:chExt cx="8128000" cy="3600400"/>
          </a:xfrm>
        </p:grpSpPr>
        <p:pic>
          <p:nvPicPr>
            <p:cNvPr id="3074" name="Picture 2" descr="Why is Clean Code Important?. “You are reading this book for two… | by  Miktad Öztürk | Software and Technology | Medium">
              <a:extLst>
                <a:ext uri="{FF2B5EF4-FFF2-40B4-BE49-F238E27FC236}">
                  <a16:creationId xmlns:a16="http://schemas.microsoft.com/office/drawing/2014/main" id="{8C7270D1-024F-56D5-1838-DA03DAFDAC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5" b="5703"/>
            <a:stretch/>
          </p:blipFill>
          <p:spPr bwMode="auto">
            <a:xfrm>
              <a:off x="2030413" y="1741115"/>
              <a:ext cx="8128000" cy="3600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748600-A615-E9C6-94D9-17238C1BFE97}"/>
                </a:ext>
              </a:extLst>
            </p:cNvPr>
            <p:cNvSpPr txBox="1"/>
            <p:nvPr/>
          </p:nvSpPr>
          <p:spPr>
            <a:xfrm>
              <a:off x="5158308" y="3102962"/>
              <a:ext cx="648072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0A39B6-06FD-C7A3-F174-AFEA180D993A}"/>
                </a:ext>
              </a:extLst>
            </p:cNvPr>
            <p:cNvSpPr txBox="1"/>
            <p:nvPr/>
          </p:nvSpPr>
          <p:spPr>
            <a:xfrm>
              <a:off x="2494012" y="2742922"/>
              <a:ext cx="648072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F48399-DCC8-9AAE-23ED-67B17D136D0C}"/>
                </a:ext>
              </a:extLst>
            </p:cNvPr>
            <p:cNvSpPr txBox="1"/>
            <p:nvPr/>
          </p:nvSpPr>
          <p:spPr>
            <a:xfrm>
              <a:off x="6301246" y="2424676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68A1B2-77E3-86CD-5E84-E48F4BF2C7B1}"/>
                </a:ext>
              </a:extLst>
            </p:cNvPr>
            <p:cNvSpPr txBox="1"/>
            <p:nvPr/>
          </p:nvSpPr>
          <p:spPr>
            <a:xfrm>
              <a:off x="8254652" y="5107605"/>
              <a:ext cx="1584176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WHATs / MINUTE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7B9220-F09D-3186-E212-D332FC50AE4A}"/>
                </a:ext>
              </a:extLst>
            </p:cNvPr>
            <p:cNvSpPr txBox="1"/>
            <p:nvPr/>
          </p:nvSpPr>
          <p:spPr>
            <a:xfrm>
              <a:off x="8974732" y="2275101"/>
              <a:ext cx="792088" cy="7017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IS </a:t>
              </a:r>
            </a:p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THIS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E85E72-58D3-6165-3824-1F15F01FFCC2}"/>
                </a:ext>
              </a:extLst>
            </p:cNvPr>
            <p:cNvSpPr txBox="1"/>
            <p:nvPr/>
          </p:nvSpPr>
          <p:spPr>
            <a:xfrm>
              <a:off x="9078149" y="3451421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BBFADD-6F08-BF61-C1F7-7F80642CE00B}"/>
                </a:ext>
              </a:extLst>
            </p:cNvPr>
            <p:cNvSpPr txBox="1"/>
            <p:nvPr/>
          </p:nvSpPr>
          <p:spPr>
            <a:xfrm>
              <a:off x="9046740" y="4243509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</p:grpSp>
      <p:sp>
        <p:nvSpPr>
          <p:cNvPr id="21" name="Title 3">
            <a:extLst>
              <a:ext uri="{FF2B5EF4-FFF2-40B4-BE49-F238E27FC236}">
                <a16:creationId xmlns:a16="http://schemas.microsoft.com/office/drawing/2014/main" id="{0A57A0B8-EF76-5676-CA1F-1216247F963D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clean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AE38D-C95D-99A9-FDB1-A3E42A693BD8}"/>
              </a:ext>
            </a:extLst>
          </p:cNvPr>
          <p:cNvSpPr txBox="1"/>
          <p:nvPr/>
        </p:nvSpPr>
        <p:spPr>
          <a:xfrm>
            <a:off x="6373254" y="4569513"/>
            <a:ext cx="585254" cy="2339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37683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Good coding practices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CE6926-A5D1-2EC4-8B20-BAB5850AFA6F}"/>
              </a:ext>
            </a:extLst>
          </p:cNvPr>
          <p:cNvSpPr/>
          <p:nvPr/>
        </p:nvSpPr>
        <p:spPr bwMode="auto">
          <a:xfrm>
            <a:off x="2386000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Meaningful variable and function names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BE3FCF-8E26-8B8A-4DB4-AAE7D212A02B}"/>
              </a:ext>
            </a:extLst>
          </p:cNvPr>
          <p:cNvSpPr/>
          <p:nvPr/>
        </p:nvSpPr>
        <p:spPr bwMode="auto">
          <a:xfrm>
            <a:off x="4978288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Consistent formatting and style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E0511D-AEBD-A050-0D64-C14EC17FBC17}"/>
              </a:ext>
            </a:extLst>
          </p:cNvPr>
          <p:cNvSpPr/>
          <p:nvPr/>
        </p:nvSpPr>
        <p:spPr bwMode="auto">
          <a:xfrm>
            <a:off x="7570576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Commenting and documentation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EA58E7-6BFD-6C10-70A0-41D736DEC1BD}"/>
              </a:ext>
            </a:extLst>
          </p:cNvPr>
          <p:cNvSpPr/>
          <p:nvPr/>
        </p:nvSpPr>
        <p:spPr bwMode="auto">
          <a:xfrm>
            <a:off x="2386000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Modular design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EAC61D-D713-3A19-8053-01BE796B922B}"/>
              </a:ext>
            </a:extLst>
          </p:cNvPr>
          <p:cNvSpPr/>
          <p:nvPr/>
        </p:nvSpPr>
        <p:spPr bwMode="auto">
          <a:xfrm>
            <a:off x="4978288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800" kern="0" dirty="0">
                <a:effectLst/>
                <a:latin typeface="AU Passata" panose="020B0503030502030804" pitchFamily="34" charset="77"/>
                <a:ea typeface="Times New Roman" panose="02020603050405020304" pitchFamily="18" charset="0"/>
                <a:cs typeface="Times New Roman" panose="02020603050405020304" pitchFamily="18" charset="0"/>
              </a:rPr>
              <a:t>Regular Refactoring</a:t>
            </a:r>
            <a:r>
              <a:rPr lang="en-DK" sz="900" dirty="0">
                <a:effectLst/>
              </a:rPr>
              <a:t> </a:t>
            </a:r>
            <a:endParaRPr kumimoji="0" lang="en-GB" sz="20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88C5E-27DD-634E-D832-A8188F26688A}"/>
              </a:ext>
            </a:extLst>
          </p:cNvPr>
          <p:cNvSpPr/>
          <p:nvPr/>
        </p:nvSpPr>
        <p:spPr bwMode="auto">
          <a:xfrm>
            <a:off x="7570576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Writing tests</a:t>
            </a:r>
          </a:p>
        </p:txBody>
      </p:sp>
    </p:spTree>
    <p:extLst>
      <p:ext uri="{BB962C8B-B14F-4D97-AF65-F5344CB8AC3E}">
        <p14:creationId xmlns:p14="http://schemas.microsoft.com/office/powerpoint/2010/main" val="41768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Importance of clean code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1D7AE9D-003B-238F-CF22-3ED99A3035E8}"/>
              </a:ext>
            </a:extLst>
          </p:cNvPr>
          <p:cNvSpPr/>
          <p:nvPr/>
        </p:nvSpPr>
        <p:spPr>
          <a:xfrm>
            <a:off x="2648406" y="1820212"/>
            <a:ext cx="6892011" cy="3716739"/>
          </a:xfrm>
          <a:prstGeom prst="rect">
            <a:avLst/>
          </a:prstGeom>
          <a:noFill/>
        </p:spPr>
        <p:txBody>
          <a:bodyPr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D287437-991C-E7DE-F3B3-D6B8C03EFC72}"/>
              </a:ext>
            </a:extLst>
          </p:cNvPr>
          <p:cNvSpPr/>
          <p:nvPr/>
        </p:nvSpPr>
        <p:spPr>
          <a:xfrm>
            <a:off x="3094468" y="1821473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799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Prevents bugs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F08C36-A685-9B0E-8EBE-3FE243B5A634}"/>
              </a:ext>
            </a:extLst>
          </p:cNvPr>
          <p:cNvSpPr/>
          <p:nvPr/>
        </p:nvSpPr>
        <p:spPr>
          <a:xfrm>
            <a:off x="6237265" y="1821473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5885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Eases Maintenance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37CDDDE-DFF8-D92A-2090-C04DC760F028}"/>
              </a:ext>
            </a:extLst>
          </p:cNvPr>
          <p:cNvSpPr/>
          <p:nvPr/>
        </p:nvSpPr>
        <p:spPr>
          <a:xfrm>
            <a:off x="3094468" y="3821435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Fosters Collaborations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8DEE74-10D4-E77E-81A7-4FE62B29FB56}"/>
              </a:ext>
            </a:extLst>
          </p:cNvPr>
          <p:cNvSpPr/>
          <p:nvPr/>
        </p:nvSpPr>
        <p:spPr>
          <a:xfrm>
            <a:off x="6237265" y="3821435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↑ Efficiency</a:t>
            </a:r>
          </a:p>
        </p:txBody>
      </p:sp>
    </p:spTree>
    <p:extLst>
      <p:ext uri="{BB962C8B-B14F-4D97-AF65-F5344CB8AC3E}">
        <p14:creationId xmlns:p14="http://schemas.microsoft.com/office/powerpoint/2010/main" val="293325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What is Debugging?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026466D-ACEB-CBB3-070F-F861873101F9}"/>
              </a:ext>
            </a:extLst>
          </p:cNvPr>
          <p:cNvSpPr txBox="1">
            <a:spLocks/>
          </p:cNvSpPr>
          <p:nvPr/>
        </p:nvSpPr>
        <p:spPr>
          <a:xfrm>
            <a:off x="701715" y="2672916"/>
            <a:ext cx="5240146" cy="194421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en-GB" sz="2800" kern="0" dirty="0"/>
              <a:t>The process of </a:t>
            </a:r>
            <a:r>
              <a:rPr lang="en-GB" sz="2800" b="1" kern="0" dirty="0"/>
              <a:t>finding</a:t>
            </a:r>
            <a:r>
              <a:rPr lang="en-GB" sz="2800" kern="0" dirty="0"/>
              <a:t> and </a:t>
            </a:r>
            <a:r>
              <a:rPr lang="en-GB" sz="2800" b="1" kern="0" dirty="0"/>
              <a:t>correcting</a:t>
            </a:r>
            <a:r>
              <a:rPr lang="en-GB" sz="2800" kern="0" dirty="0"/>
              <a:t> </a:t>
            </a:r>
            <a:r>
              <a:rPr lang="en-GB" sz="2800" b="1" kern="0" dirty="0"/>
              <a:t>errors/unexpected behaviour</a:t>
            </a:r>
            <a:r>
              <a:rPr lang="en-GB" sz="2800" kern="0" dirty="0"/>
              <a:t> in your code.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166AB24-3986-AE93-9698-8BC81D4F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27" y="1988840"/>
            <a:ext cx="4108083" cy="37297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5351FC9-5122-5C68-6915-2406E6C4C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735770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9E65D90-1258-AEAC-C593-0BFBF676362A}"/>
              </a:ext>
            </a:extLst>
          </p:cNvPr>
          <p:cNvSpPr/>
          <p:nvPr/>
        </p:nvSpPr>
        <p:spPr>
          <a:xfrm>
            <a:off x="10158184" y="549322"/>
            <a:ext cx="1775808" cy="1078834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799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Prevents bugs</a:t>
            </a:r>
          </a:p>
        </p:txBody>
      </p:sp>
    </p:spTree>
    <p:extLst>
      <p:ext uri="{BB962C8B-B14F-4D97-AF65-F5344CB8AC3E}">
        <p14:creationId xmlns:p14="http://schemas.microsoft.com/office/powerpoint/2010/main" val="4156863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Why is it called “Debugging”?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DE956B2-3140-7C63-FFBE-855B693A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13" y="1900736"/>
            <a:ext cx="4119438" cy="32587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st test">
            <a:extLst>
              <a:ext uri="{FF2B5EF4-FFF2-40B4-BE49-F238E27FC236}">
                <a16:creationId xmlns:a16="http://schemas.microsoft.com/office/drawing/2014/main" id="{A0E3D2DE-53E7-CE8E-4809-AF11AD64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87" y="1900736"/>
            <a:ext cx="5610104" cy="32587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13C428-F4A6-4695-1682-5BA49027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16572FA-5DB7-5D59-6981-BD67AE9F0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51946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4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Why is it useful?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0A69833-C5CD-483D-AC1A-ED9A96CB4694}"/>
              </a:ext>
            </a:extLst>
          </p:cNvPr>
          <p:cNvGraphicFramePr/>
          <p:nvPr/>
        </p:nvGraphicFramePr>
        <p:xfrm>
          <a:off x="2648406" y="1820212"/>
          <a:ext cx="6892011" cy="3716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9700F47-F3D6-6A8E-E2BC-EA893FE00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51946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14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 err="1"/>
              <a:t>tyPES</a:t>
            </a:r>
            <a:r>
              <a:rPr lang="en-GB" sz="4000" kern="0" dirty="0"/>
              <a:t> OF ERRORS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0EC5339-7EBA-6181-79EE-413C8D209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959748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CDDC6C5-16B0-8329-7E35-C3AF227D73FD}"/>
              </a:ext>
            </a:extLst>
          </p:cNvPr>
          <p:cNvGrpSpPr/>
          <p:nvPr/>
        </p:nvGrpSpPr>
        <p:grpSpPr>
          <a:xfrm>
            <a:off x="1510968" y="1484784"/>
            <a:ext cx="9166888" cy="4397358"/>
            <a:chOff x="1581423" y="1484784"/>
            <a:chExt cx="9166888" cy="43973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24E7E1-6A57-612B-568E-6D2DC9808497}"/>
                </a:ext>
              </a:extLst>
            </p:cNvPr>
            <p:cNvSpPr txBox="1"/>
            <p:nvPr/>
          </p:nvSpPr>
          <p:spPr>
            <a:xfrm>
              <a:off x="1581423" y="1516432"/>
              <a:ext cx="3000821" cy="41203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Syntax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urier New" panose="02070309020205020404" pitchFamily="49" charset="0"/>
                </a:rPr>
                <a:t>print("Coding is fun! </a:t>
              </a:r>
              <a:endParaRPr lang="en-GB" sz="1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Logical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def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is_positive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(number):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if number &gt; 1: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  return True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Runtime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numbers = [1 , 2 , 3]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print(numbers [3])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D455B7-6AC2-30F8-34DB-FFC114981DD2}"/>
                </a:ext>
              </a:extLst>
            </p:cNvPr>
            <p:cNvSpPr txBox="1"/>
            <p:nvPr/>
          </p:nvSpPr>
          <p:spPr>
            <a:xfrm>
              <a:off x="5878388" y="1484784"/>
              <a:ext cx="4869923" cy="43973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Semantic errors</a:t>
              </a:r>
            </a:p>
            <a:p>
              <a:pPr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def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process_data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(data):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processed_data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= data * 2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return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processed_data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data = "10”</a:t>
              </a:r>
              <a:endParaRPr lang="en-GB" sz="24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Environment errors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= "/path/to/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nonexistent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/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file.txt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"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if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os.path.exists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with open(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, "r") as file: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    content =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file.read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51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Debugging techniques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661AE6-B542-F0D4-3376-4A16C0F484CE}"/>
              </a:ext>
            </a:extLst>
          </p:cNvPr>
          <p:cNvGrpSpPr/>
          <p:nvPr/>
        </p:nvGrpSpPr>
        <p:grpSpPr>
          <a:xfrm>
            <a:off x="477787" y="2063823"/>
            <a:ext cx="6733200" cy="816817"/>
            <a:chOff x="549796" y="3483122"/>
            <a:chExt cx="6733200" cy="8168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E6AF54-3856-9ED4-A72B-FE8B2126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96" y="3789040"/>
              <a:ext cx="6733200" cy="5108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03CA62-255B-DDE7-F1CC-6E8DB082193E}"/>
                </a:ext>
              </a:extLst>
            </p:cNvPr>
            <p:cNvSpPr txBox="1"/>
            <p:nvPr/>
          </p:nvSpPr>
          <p:spPr>
            <a:xfrm>
              <a:off x="3197449" y="3483122"/>
              <a:ext cx="2156039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Print statements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0D0487-4148-B765-DDE8-275112EC1136}"/>
              </a:ext>
            </a:extLst>
          </p:cNvPr>
          <p:cNvGrpSpPr/>
          <p:nvPr/>
        </p:nvGrpSpPr>
        <p:grpSpPr>
          <a:xfrm>
            <a:off x="8750078" y="3749588"/>
            <a:ext cx="1736053" cy="1623628"/>
            <a:chOff x="10021668" y="1581303"/>
            <a:chExt cx="1736053" cy="1623628"/>
          </a:xfrm>
        </p:grpSpPr>
        <p:pic>
          <p:nvPicPr>
            <p:cNvPr id="1026" name="Picture 2" descr="Xianrenge Bath Duck Toys 16 Pcs Rubber Ducks Squeak And Float Duckies Baby  Shower Toy Party Decoration For Toddlers Boys Girls | Fruugo DK">
              <a:extLst>
                <a:ext uri="{FF2B5EF4-FFF2-40B4-BE49-F238E27FC236}">
                  <a16:creationId xmlns:a16="http://schemas.microsoft.com/office/drawing/2014/main" id="{3FD05724-746A-A22E-665F-462A05359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783" y="2050160"/>
              <a:ext cx="1154771" cy="115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737D0D-1E1E-0A50-F1BC-7C05F9483D02}"/>
                </a:ext>
              </a:extLst>
            </p:cNvPr>
            <p:cNvSpPr txBox="1"/>
            <p:nvPr/>
          </p:nvSpPr>
          <p:spPr>
            <a:xfrm>
              <a:off x="10021668" y="1581303"/>
              <a:ext cx="1736053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Rubber duck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75D76A-1DC8-B665-3389-530ADAE88AE7}"/>
              </a:ext>
            </a:extLst>
          </p:cNvPr>
          <p:cNvGrpSpPr/>
          <p:nvPr/>
        </p:nvGrpSpPr>
        <p:grpSpPr>
          <a:xfrm>
            <a:off x="1013638" y="3684256"/>
            <a:ext cx="5661499" cy="1630227"/>
            <a:chOff x="501497" y="3565049"/>
            <a:chExt cx="5661499" cy="16302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5F470A-9390-076A-EC4A-754C1DD2A4EB}"/>
                </a:ext>
              </a:extLst>
            </p:cNvPr>
            <p:cNvSpPr txBox="1"/>
            <p:nvPr/>
          </p:nvSpPr>
          <p:spPr>
            <a:xfrm>
              <a:off x="1600075" y="3565049"/>
              <a:ext cx="3464346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(Conditional) Breakpoints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9579709-AE08-18CE-460B-B6A27FC5B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558" r="41662"/>
            <a:stretch/>
          </p:blipFill>
          <p:spPr>
            <a:xfrm>
              <a:off x="1479731" y="3996351"/>
              <a:ext cx="3705030" cy="49675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98BE8B-C9D7-AF1A-16B5-7FF9493D8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010"/>
            <a:stretch/>
          </p:blipFill>
          <p:spPr>
            <a:xfrm>
              <a:off x="501497" y="4678323"/>
              <a:ext cx="5661499" cy="51695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F8A55-69B2-1F9C-9851-7D8384C0E809}"/>
              </a:ext>
            </a:extLst>
          </p:cNvPr>
          <p:cNvGrpSpPr/>
          <p:nvPr/>
        </p:nvGrpSpPr>
        <p:grpSpPr>
          <a:xfrm>
            <a:off x="8763129" y="1412776"/>
            <a:ext cx="1709956" cy="1792488"/>
            <a:chOff x="9458899" y="1752565"/>
            <a:chExt cx="1709956" cy="17924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59E24C-BE93-0933-7BB4-8FEBE996C935}"/>
                </a:ext>
              </a:extLst>
            </p:cNvPr>
            <p:cNvSpPr txBox="1"/>
            <p:nvPr/>
          </p:nvSpPr>
          <p:spPr>
            <a:xfrm>
              <a:off x="9458899" y="1752565"/>
              <a:ext cx="1709956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Peer reviews</a:t>
              </a:r>
            </a:p>
          </p:txBody>
        </p:sp>
        <p:pic>
          <p:nvPicPr>
            <p:cNvPr id="1036" name="Picture 12" descr="Flork Sacado de p2 Memes bonitos, Desenho de palito, Desenho de, meme  palito pensando - marcopolofreelife.com.ar">
              <a:extLst>
                <a:ext uri="{FF2B5EF4-FFF2-40B4-BE49-F238E27FC236}">
                  <a16:creationId xmlns:a16="http://schemas.microsoft.com/office/drawing/2014/main" id="{B10F2420-CC5D-2C58-4DF6-B9697788B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7189" y="2248001"/>
              <a:ext cx="1693373" cy="129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F707A8-1059-E8B8-CE63-0D973F02375A}"/>
              </a:ext>
            </a:extLst>
          </p:cNvPr>
          <p:cNvSpPr/>
          <p:nvPr/>
        </p:nvSpPr>
        <p:spPr bwMode="auto">
          <a:xfrm>
            <a:off x="1289607" y="3644037"/>
            <a:ext cx="688286" cy="431302"/>
          </a:xfrm>
          <a:prstGeom prst="rightArrow">
            <a:avLst/>
          </a:prstGeom>
          <a:solidFill>
            <a:srgbClr val="679D6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2E0C3D5-AD6B-14BF-EBF8-0067259F7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028660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8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Macintosh PowerPoint</Application>
  <PresentationFormat>Custom</PresentationFormat>
  <Paragraphs>128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AU Passata</vt:lpstr>
      <vt:lpstr>AU Passata Light</vt:lpstr>
      <vt:lpstr>Courier New</vt:lpstr>
      <vt:lpstr>Arial</vt:lpstr>
      <vt:lpstr>Georgia</vt:lpstr>
      <vt:lpstr>Calibri</vt:lpstr>
      <vt:lpstr>AU Peto</vt:lpstr>
      <vt:lpstr>AU 16:9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2024-05-17T12:32:48Z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638036568837954640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2572</vt:lpwstr>
  </property>
  <property fmtid="{D5CDD505-2E9C-101B-9397-08002B2CF9AE}" pid="62" name="colorthemechange">
    <vt:lpwstr>True</vt:lpwstr>
  </property>
</Properties>
</file>